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2" r:id="rId3"/>
    <p:sldId id="263" r:id="rId4"/>
    <p:sldId id="266" r:id="rId5"/>
    <p:sldId id="265" r:id="rId6"/>
    <p:sldId id="258" r:id="rId7"/>
    <p:sldId id="264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03B"/>
    <a:srgbClr val="5DA9DD"/>
    <a:srgbClr val="4267B2"/>
    <a:srgbClr val="FEF3D4"/>
    <a:srgbClr val="F8E08E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0BA23B-1CD2-4E12-B688-D5B82E1EBADB}" v="28" dt="2019-07-16T08:25:59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87273" autoAdjust="0"/>
  </p:normalViewPr>
  <p:slideViewPr>
    <p:cSldViewPr snapToGrid="0" snapToObjects="1">
      <p:cViewPr varScale="1">
        <p:scale>
          <a:sx n="66" d="100"/>
          <a:sy n="66" d="100"/>
        </p:scale>
        <p:origin x="105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BA14-D090-47CB-87A2-13B69E864772}" type="datetimeFigureOut">
              <a:rPr lang="en-ZA" smtClean="0"/>
              <a:t>2019/07/23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470FC-7BB8-41B7-B64A-C04AB191F5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981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462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164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5567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6337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134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9124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334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Measuring perceptions of sexual risk among adolescent girls and young women taking </a:t>
            </a:r>
            <a:r>
              <a:rPr lang="en-GB" sz="3200" dirty="0" err="1"/>
              <a:t>PrEP</a:t>
            </a:r>
            <a:r>
              <a:rPr lang="en-GB" sz="3200" dirty="0"/>
              <a:t>: A new qualitative method using visual timelines in HPTN 082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6474" y="3834466"/>
            <a:ext cx="8983851" cy="77755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1600" dirty="0">
                <a:solidFill>
                  <a:srgbClr val="1F354B"/>
                </a:solidFill>
              </a:rPr>
              <a:t>Scorgie F, </a:t>
            </a:r>
            <a:r>
              <a:rPr lang="en-US" sz="1600" b="1" u="sng" dirty="0">
                <a:solidFill>
                  <a:srgbClr val="1F354B"/>
                </a:solidFill>
              </a:rPr>
              <a:t>Khoza N</a:t>
            </a:r>
            <a:r>
              <a:rPr lang="en-US" sz="1600" dirty="0">
                <a:solidFill>
                  <a:srgbClr val="1F354B"/>
                </a:solidFill>
              </a:rPr>
              <a:t>, Delany-Moretlwe S, </a:t>
            </a:r>
            <a:r>
              <a:rPr lang="en-US" sz="1600" dirty="0" err="1">
                <a:solidFill>
                  <a:srgbClr val="1F354B"/>
                </a:solidFill>
              </a:rPr>
              <a:t>Mangxilana</a:t>
            </a:r>
            <a:r>
              <a:rPr lang="en-US" sz="1600" dirty="0">
                <a:solidFill>
                  <a:srgbClr val="1F354B"/>
                </a:solidFill>
              </a:rPr>
              <a:t> N, </a:t>
            </a:r>
            <a:r>
              <a:rPr lang="en-US" sz="1600" dirty="0" err="1">
                <a:solidFill>
                  <a:srgbClr val="1F354B"/>
                </a:solidFill>
              </a:rPr>
              <a:t>Atujuna</a:t>
            </a:r>
            <a:r>
              <a:rPr lang="en-US" sz="1600" dirty="0">
                <a:solidFill>
                  <a:srgbClr val="1F354B"/>
                </a:solidFill>
              </a:rPr>
              <a:t> M, Musara P, Makhale L, Matambanadzo K, </a:t>
            </a:r>
            <a:r>
              <a:rPr lang="en-US" sz="1600" dirty="0" err="1">
                <a:solidFill>
                  <a:srgbClr val="1F354B"/>
                </a:solidFill>
              </a:rPr>
              <a:t>Velloza</a:t>
            </a:r>
            <a:r>
              <a:rPr lang="en-US" sz="1600" dirty="0">
                <a:solidFill>
                  <a:srgbClr val="1F354B"/>
                </a:solidFill>
              </a:rPr>
              <a:t> J, </a:t>
            </a:r>
            <a:r>
              <a:rPr lang="en-US" sz="1600" dirty="0" err="1">
                <a:solidFill>
                  <a:srgbClr val="1F354B"/>
                </a:solidFill>
              </a:rPr>
              <a:t>Celum</a:t>
            </a:r>
            <a:r>
              <a:rPr lang="en-US" sz="1600" dirty="0">
                <a:solidFill>
                  <a:srgbClr val="1F354B"/>
                </a:solidFill>
              </a:rPr>
              <a:t> C</a:t>
            </a:r>
            <a:r>
              <a:rPr lang="en-US" sz="1600" baseline="30000" dirty="0">
                <a:solidFill>
                  <a:srgbClr val="1F354B"/>
                </a:solidFill>
              </a:rPr>
              <a:t> </a:t>
            </a:r>
            <a:r>
              <a:rPr lang="en-US" sz="1600" dirty="0">
                <a:solidFill>
                  <a:srgbClr val="1F354B"/>
                </a:solidFill>
              </a:rPr>
              <a:t>for the HPTN 082 Study Group</a:t>
            </a:r>
            <a:endParaRPr lang="en-US" sz="1600" baseline="30000" dirty="0">
              <a:solidFill>
                <a:srgbClr val="1F354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5" y="4663751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629262"/>
            <a:ext cx="103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HIVptn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" y="5032405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ABSTRACT No: A-1077-0293-02853</a:t>
            </a:r>
          </a:p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>
                <a:solidFill>
                  <a:srgbClr val="FF0000"/>
                </a:solidFill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40"/>
            <a:ext cx="10972800" cy="4708526"/>
          </a:xfrm>
        </p:spPr>
        <p:txBody>
          <a:bodyPr>
            <a:normAutofit/>
          </a:bodyPr>
          <a:lstStyle/>
          <a:p>
            <a:r>
              <a:rPr lang="en-ZA" dirty="0"/>
              <a:t>Use of </a:t>
            </a:r>
            <a:r>
              <a:rPr lang="en-ZA" dirty="0" err="1"/>
              <a:t>PrEP</a:t>
            </a:r>
            <a:r>
              <a:rPr lang="en-ZA" dirty="0"/>
              <a:t> for HIV prevention is </a:t>
            </a:r>
            <a:r>
              <a:rPr lang="en-ZA" dirty="0" smtClean="0"/>
              <a:t>linked to ‘seasons </a:t>
            </a:r>
            <a:r>
              <a:rPr lang="en-ZA" dirty="0"/>
              <a:t>of risk’ </a:t>
            </a:r>
            <a:r>
              <a:rPr lang="en-ZA" sz="2400" dirty="0"/>
              <a:t>(</a:t>
            </a:r>
            <a:r>
              <a:rPr lang="en-ZA" sz="2400" dirty="0" err="1"/>
              <a:t>Mugo</a:t>
            </a:r>
            <a:r>
              <a:rPr lang="en-ZA" sz="2400" dirty="0"/>
              <a:t> </a:t>
            </a:r>
            <a:r>
              <a:rPr lang="en-ZA" sz="2400" i="1" dirty="0"/>
              <a:t>et al., </a:t>
            </a:r>
            <a:r>
              <a:rPr lang="en-ZA" sz="2400" dirty="0"/>
              <a:t>2016; </a:t>
            </a:r>
            <a:r>
              <a:rPr lang="en-ZA" sz="2400" dirty="0" err="1"/>
              <a:t>Namey</a:t>
            </a:r>
            <a:r>
              <a:rPr lang="en-ZA" sz="2400" dirty="0"/>
              <a:t> </a:t>
            </a:r>
            <a:r>
              <a:rPr lang="en-ZA" sz="2400" i="1" dirty="0"/>
              <a:t>et al., </a:t>
            </a:r>
            <a:r>
              <a:rPr lang="en-ZA" sz="2400" dirty="0"/>
              <a:t>2016)</a:t>
            </a:r>
          </a:p>
          <a:p>
            <a:r>
              <a:rPr lang="en-ZA" dirty="0"/>
              <a:t>AGYW may underestimate their HIV </a:t>
            </a:r>
            <a:r>
              <a:rPr lang="en-ZA" dirty="0" smtClean="0"/>
              <a:t>risk – impact </a:t>
            </a:r>
            <a:r>
              <a:rPr lang="en-ZA" dirty="0" err="1" smtClean="0"/>
              <a:t>PrEP</a:t>
            </a:r>
            <a:r>
              <a:rPr lang="en-ZA" dirty="0" smtClean="0"/>
              <a:t> uptake and adherence</a:t>
            </a:r>
            <a:endParaRPr lang="en-ZA" dirty="0"/>
          </a:p>
          <a:p>
            <a:r>
              <a:rPr lang="en-ZA" dirty="0"/>
              <a:t>Traditional interview methods to understand HIV risk perception are limited by social desirability bias &amp; focus on current partnerships</a:t>
            </a:r>
          </a:p>
          <a:p>
            <a:r>
              <a:rPr lang="en-ZA" b="1" dirty="0">
                <a:solidFill>
                  <a:srgbClr val="FF0000"/>
                </a:solidFill>
              </a:rPr>
              <a:t>We adapted a novel approach to elicit perceptions of risk in the context of sexual histories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742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ZA" sz="2600" dirty="0"/>
              <a:t>A ‘participant-empowered’, ‘action-orientated’ approach, inspired by Goldenberg </a:t>
            </a:r>
            <a:r>
              <a:rPr lang="en-ZA" sz="2600" i="1" dirty="0"/>
              <a:t>et al</a:t>
            </a:r>
            <a:r>
              <a:rPr lang="en-ZA" sz="2600" dirty="0"/>
              <a:t>., 2016</a:t>
            </a:r>
          </a:p>
          <a:p>
            <a:pPr>
              <a:spcAft>
                <a:spcPts val="600"/>
              </a:spcAft>
            </a:pPr>
            <a:r>
              <a:rPr lang="en-ZA" sz="2600" b="1" dirty="0"/>
              <a:t>Visual data </a:t>
            </a:r>
            <a:r>
              <a:rPr lang="en-ZA" sz="2600" dirty="0"/>
              <a:t>serves as an anchor for complex and detailed narratives</a:t>
            </a:r>
          </a:p>
          <a:p>
            <a:pPr>
              <a:spcAft>
                <a:spcPts val="600"/>
              </a:spcAft>
            </a:pPr>
            <a:r>
              <a:rPr lang="en-ZA" sz="2600" dirty="0"/>
              <a:t>Promotes more dialogue  </a:t>
            </a:r>
          </a:p>
          <a:p>
            <a:pPr>
              <a:spcAft>
                <a:spcPts val="600"/>
              </a:spcAft>
            </a:pPr>
            <a:r>
              <a:rPr lang="en-ZA" sz="2600" dirty="0"/>
              <a:t>Enhances depth and nuance in the data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9402B9-C64F-40F5-B0D2-3F0CBA184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802" y="4073299"/>
            <a:ext cx="4719198" cy="199139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3939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6D721-22A6-42C9-A57E-3851C928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Visual relationship timelines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FBA80-F995-4171-AE45-37A5A7A00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400" b="1" dirty="0"/>
              <a:t>‘Relationship </a:t>
            </a:r>
            <a:r>
              <a:rPr lang="en-GB" sz="2400" b="1" dirty="0" err="1"/>
              <a:t>timelines’</a:t>
            </a:r>
            <a:r>
              <a:rPr lang="en-GB" sz="2400" b="1" dirty="0"/>
              <a:t> </a:t>
            </a:r>
            <a:r>
              <a:rPr lang="en-GB" sz="2400" dirty="0"/>
              <a:t>were collected from 31 AGYW (16-25 </a:t>
            </a:r>
            <a:r>
              <a:rPr lang="en-GB" sz="2400" dirty="0" err="1"/>
              <a:t>yrs</a:t>
            </a:r>
            <a:r>
              <a:rPr lang="en-GB" sz="2400" dirty="0"/>
              <a:t>) participating in serial IDIs in a qualitative sub-study of HPTN 082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Timelines captured all relationships from </a:t>
            </a:r>
            <a:r>
              <a:rPr lang="en-GB" sz="2400" b="1" dirty="0"/>
              <a:t>sexual debut to current partner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While participants drew timelines, an interviewer probed about </a:t>
            </a:r>
            <a:r>
              <a:rPr lang="en-GB" sz="2400" b="1" dirty="0"/>
              <a:t>key risk factors </a:t>
            </a:r>
            <a:r>
              <a:rPr lang="en-GB" sz="2400" dirty="0"/>
              <a:t>in each relationship, incl.: </a:t>
            </a:r>
          </a:p>
          <a:p>
            <a:pPr lvl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condom use</a:t>
            </a:r>
          </a:p>
          <a:p>
            <a:pPr lvl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intimate partner violence</a:t>
            </a:r>
          </a:p>
          <a:p>
            <a:pPr lvl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substance use</a:t>
            </a:r>
          </a:p>
          <a:p>
            <a:pPr lvl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concurrent partners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To assess perceptions of HIV risk, participants assigned a </a:t>
            </a:r>
            <a:r>
              <a:rPr lang="en-GB" sz="2400" b="1" dirty="0"/>
              <a:t>numerical risk score from 1 (least risk) to 5 (highest risk) </a:t>
            </a:r>
            <a:r>
              <a:rPr lang="en-GB" sz="2400" dirty="0"/>
              <a:t>to each relationship.</a:t>
            </a:r>
          </a:p>
        </p:txBody>
      </p:sp>
    </p:spTree>
    <p:extLst>
      <p:ext uri="{BB962C8B-B14F-4D97-AF65-F5344CB8AC3E}">
        <p14:creationId xmlns:p14="http://schemas.microsoft.com/office/powerpoint/2010/main" val="372963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0CB3EC-CC29-4A7F-8B8B-9C5797E9D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763" y="3076492"/>
            <a:ext cx="5384917" cy="2944210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D7ED2484-00A8-4F30-B6CA-35D074163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22" y="196223"/>
            <a:ext cx="6660597" cy="3554368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04B57F-12F5-4F1A-BA4D-FCADBB9B142B}"/>
              </a:ext>
            </a:extLst>
          </p:cNvPr>
          <p:cNvSpPr txBox="1"/>
          <p:nvPr/>
        </p:nvSpPr>
        <p:spPr>
          <a:xfrm>
            <a:off x="484122" y="4169044"/>
            <a:ext cx="5611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E8303B"/>
                </a:solidFill>
                <a:latin typeface="Franklin Gothic Book" panose="020B0503020102020204" pitchFamily="34" charset="0"/>
              </a:rPr>
              <a:t>Examples of relationship timelines drawn by HPTN082 study participants in Johannesburg (above) and Harare (right)</a:t>
            </a:r>
          </a:p>
        </p:txBody>
      </p:sp>
    </p:spTree>
    <p:extLst>
      <p:ext uri="{BB962C8B-B14F-4D97-AF65-F5344CB8AC3E}">
        <p14:creationId xmlns:p14="http://schemas.microsoft.com/office/powerpoint/2010/main" val="80487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17640"/>
            <a:ext cx="11229473" cy="4708526"/>
          </a:xfrm>
        </p:spPr>
        <p:txBody>
          <a:bodyPr>
            <a:normAutofit/>
          </a:bodyPr>
          <a:lstStyle/>
          <a:p>
            <a:r>
              <a:rPr lang="en-GB" sz="2400" dirty="0"/>
              <a:t>Creating the timelines gave AGYW new and valuable insights into lifetime exposure to risk</a:t>
            </a:r>
          </a:p>
          <a:p>
            <a:r>
              <a:rPr lang="en-GB" sz="2400" dirty="0"/>
              <a:t>Their calibration of HIV risk differed from that used in HIV prevention messaging: </a:t>
            </a:r>
          </a:p>
          <a:p>
            <a:pPr lvl="1"/>
            <a:r>
              <a:rPr lang="en-GB" sz="2000" dirty="0"/>
              <a:t>Known or suspected </a:t>
            </a:r>
            <a:r>
              <a:rPr lang="en-GB" sz="2000" b="1" dirty="0"/>
              <a:t>partner infidelity </a:t>
            </a:r>
            <a:r>
              <a:rPr lang="en-GB" sz="2000" dirty="0"/>
              <a:t> 			other risk factors (e.g. low condom use,  														transactional sex) downplayed</a:t>
            </a:r>
          </a:p>
          <a:p>
            <a:pPr lvl="1"/>
            <a:r>
              <a:rPr lang="en-GB" sz="2000" b="1" dirty="0"/>
              <a:t>Affirming, egalitarian </a:t>
            </a:r>
            <a:r>
              <a:rPr lang="en-GB" sz="2000" dirty="0"/>
              <a:t>relationships			</a:t>
            </a:r>
          </a:p>
          <a:p>
            <a:pPr lvl="1"/>
            <a:r>
              <a:rPr lang="en-GB" sz="2000" dirty="0"/>
              <a:t>Participants </a:t>
            </a:r>
            <a:r>
              <a:rPr lang="en-GB" sz="2000" b="1" dirty="0"/>
              <a:t>“in love”</a:t>
            </a:r>
            <a:r>
              <a:rPr lang="en-GB" sz="2000" dirty="0"/>
              <a:t> with partner 					</a:t>
            </a:r>
            <a:endParaRPr lang="en-GB" sz="2400" dirty="0"/>
          </a:p>
          <a:p>
            <a:pPr>
              <a:spcBef>
                <a:spcPts val="100"/>
              </a:spcBef>
            </a:pPr>
            <a:endParaRPr lang="en-GB" sz="1000" dirty="0"/>
          </a:p>
          <a:p>
            <a:pPr>
              <a:spcBef>
                <a:spcPts val="100"/>
              </a:spcBef>
            </a:pPr>
            <a:r>
              <a:rPr lang="en-GB" sz="2400" dirty="0" err="1"/>
              <a:t>PrEP</a:t>
            </a:r>
            <a:r>
              <a:rPr lang="en-GB" sz="2400" dirty="0"/>
              <a:t> initiation counselling needs to build young women’s skills to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GB" sz="2400" dirty="0"/>
              <a:t>    accurately assess HIV risk </a:t>
            </a:r>
          </a:p>
          <a:p>
            <a:pPr>
              <a:spcBef>
                <a:spcPts val="50"/>
              </a:spcBef>
            </a:pPr>
            <a:r>
              <a:rPr lang="en-GB" sz="2400" dirty="0"/>
              <a:t>The relationship timeline method may help AGYW visualise their risk </a:t>
            </a:r>
          </a:p>
          <a:p>
            <a:pPr marL="0" indent="0">
              <a:spcBef>
                <a:spcPts val="50"/>
              </a:spcBef>
              <a:buNone/>
            </a:pPr>
            <a:r>
              <a:rPr lang="en-GB" sz="2400" dirty="0"/>
              <a:t>    exposure over time and align </a:t>
            </a:r>
            <a:r>
              <a:rPr lang="en-GB" sz="2400" dirty="0" err="1"/>
              <a:t>PrEP</a:t>
            </a:r>
            <a:r>
              <a:rPr lang="en-GB" sz="2400" dirty="0"/>
              <a:t> use with periods of high risk.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14D286-ADB4-45DA-9441-3ECE719B24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4223" y="4271395"/>
            <a:ext cx="1801521" cy="233792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DBFF1F-08DC-4B8D-9E23-FC03512EE479}"/>
              </a:ext>
            </a:extLst>
          </p:cNvPr>
          <p:cNvCxnSpPr>
            <a:cxnSpLocks/>
          </p:cNvCxnSpPr>
          <p:nvPr/>
        </p:nvCxnSpPr>
        <p:spPr>
          <a:xfrm>
            <a:off x="5536276" y="2876204"/>
            <a:ext cx="942109" cy="0"/>
          </a:xfrm>
          <a:prstGeom prst="straightConnector1">
            <a:avLst/>
          </a:prstGeom>
          <a:ln>
            <a:solidFill>
              <a:srgbClr val="E8303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4AB76F-A737-45ED-8A75-0756B04120B6}"/>
              </a:ext>
            </a:extLst>
          </p:cNvPr>
          <p:cNvCxnSpPr>
            <a:cxnSpLocks/>
          </p:cNvCxnSpPr>
          <p:nvPr/>
        </p:nvCxnSpPr>
        <p:spPr>
          <a:xfrm flipV="1">
            <a:off x="5289307" y="3724941"/>
            <a:ext cx="1189078" cy="3040"/>
          </a:xfrm>
          <a:prstGeom prst="straightConnector1">
            <a:avLst/>
          </a:prstGeom>
          <a:ln>
            <a:solidFill>
              <a:srgbClr val="E8303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Brace 9">
            <a:extLst>
              <a:ext uri="{FF2B5EF4-FFF2-40B4-BE49-F238E27FC236}">
                <a16:creationId xmlns:a16="http://schemas.microsoft.com/office/drawing/2014/main" id="{385E417F-B43E-4AA6-AA08-8210300E4D1D}"/>
              </a:ext>
            </a:extLst>
          </p:cNvPr>
          <p:cNvSpPr/>
          <p:nvPr/>
        </p:nvSpPr>
        <p:spPr>
          <a:xfrm>
            <a:off x="5098115" y="3316224"/>
            <a:ext cx="382384" cy="823513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E8303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8C3E30-FB4C-4342-923A-77B1DAA684DE}"/>
              </a:ext>
            </a:extLst>
          </p:cNvPr>
          <p:cNvSpPr txBox="1"/>
          <p:nvPr/>
        </p:nvSpPr>
        <p:spPr>
          <a:xfrm>
            <a:off x="6583503" y="3524886"/>
            <a:ext cx="3154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HIV risk underestimated</a:t>
            </a:r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Acknowledgements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2310" y="3607815"/>
            <a:ext cx="92136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We thank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study participants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for trusting us with the information presented here. 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We are grateful to the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teams at the study sites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Johannesburg and Cape Town, South Africa, and Harare, Zimbabwe, and the HIV Prevention Trials Network that supported data collection and management for this work. 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We also thank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Michelle Bulterys, Miria Chitukuta, Sanele Gumede, Sybil </a:t>
            </a:r>
            <a:r>
              <a:rPr lang="en-GB" b="1" dirty="0" err="1">
                <a:solidFill>
                  <a:srgbClr val="000000"/>
                </a:solidFill>
                <a:latin typeface="Arial" panose="020B0604020202020204" pitchFamily="34" charset="0"/>
              </a:rPr>
              <a:t>Hosek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, and Lumka Nobula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for their contributions.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666" y="1707733"/>
            <a:ext cx="6252513" cy="1352106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B3C9174C-0996-4EDB-BF3F-C36A11507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57" y="1707733"/>
            <a:ext cx="3344190" cy="135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804699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21193</TotalTime>
  <Words>413</Words>
  <Application>Microsoft Office PowerPoint</Application>
  <PresentationFormat>Widescreen</PresentationFormat>
  <Paragraphs>42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Franklin Gothic Book</vt:lpstr>
      <vt:lpstr>Raleway</vt:lpstr>
      <vt:lpstr>AIDS 2016_Template</vt:lpstr>
      <vt:lpstr>Measuring perceptions of sexual risk among adolescent girls and young women taking PrEP: A new qualitative method using visual timelines in HPTN 082</vt:lpstr>
      <vt:lpstr>Background</vt:lpstr>
      <vt:lpstr>Method</vt:lpstr>
      <vt:lpstr>Visual relationship timelines</vt:lpstr>
      <vt:lpstr>PowerPoint Presentation</vt:lpstr>
      <vt:lpstr>Key findings</vt:lpstr>
      <vt:lpstr>Acknowledgements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64</cp:revision>
  <cp:lastPrinted>2017-01-16T15:31:13Z</cp:lastPrinted>
  <dcterms:created xsi:type="dcterms:W3CDTF">2017-01-13T09:09:35Z</dcterms:created>
  <dcterms:modified xsi:type="dcterms:W3CDTF">2019-07-23T13:20:59Z</dcterms:modified>
</cp:coreProperties>
</file>